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1" r:id="rId5"/>
    <p:sldId id="262" r:id="rId6"/>
  </p:sldIdLst>
  <p:sldSz cx="10058400" cy="15544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man, Andrew" initials="NA" lastIdx="4" clrIdx="0">
    <p:extLst>
      <p:ext uri="{19B8F6BF-5375-455C-9EA6-DF929625EA0E}">
        <p15:presenceInfo xmlns:p15="http://schemas.microsoft.com/office/powerpoint/2012/main" userId="S::andrewnewman1@kpmg.com::d826b6b0-364f-4c28-a99d-7faec56ab567" providerId="AD"/>
      </p:ext>
    </p:extLst>
  </p:cmAuthor>
  <p:cmAuthor id="2" name="BROWN, WILLIAM F JR CIV USAF AFPC AFPC/DP3SP" initials="BWFJCUAA" lastIdx="1" clrIdx="1">
    <p:extLst>
      <p:ext uri="{19B8F6BF-5375-455C-9EA6-DF929625EA0E}">
        <p15:presenceInfo xmlns:p15="http://schemas.microsoft.com/office/powerpoint/2012/main" userId="S-1-5-21-1271409858-1095883707-2794662393-204618" providerId="AD"/>
      </p:ext>
    </p:extLst>
  </p:cmAuthor>
  <p:cmAuthor id="3" name="DAWN BYRD" initials="DB" lastIdx="2" clrIdx="2">
    <p:extLst>
      <p:ext uri="{19B8F6BF-5375-455C-9EA6-DF929625EA0E}">
        <p15:presenceInfo xmlns:p15="http://schemas.microsoft.com/office/powerpoint/2012/main" userId="DAWN BY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B8D950-42B4-4CE6-8A62-1031A62A98EA}" v="10" dt="2022-01-24T20:39:46.1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9" d="100"/>
          <a:sy n="79" d="100"/>
        </p:scale>
        <p:origin x="2322" y="-10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YRD, DAWN S GS-13 USAF AFPC AFPC/DP3SA" userId="S::dawn.byrd.2@us.af.mil::d30b7e5e-d182-4c45-95d1-0b14c5e47029" providerId="AD" clId="Web-{BBB8D950-42B4-4CE6-8A62-1031A62A98EA}"/>
    <pc:docChg chg="modSld">
      <pc:chgData name="BYRD, DAWN S GS-13 USAF AFPC AFPC/DP3SA" userId="S::dawn.byrd.2@us.af.mil::d30b7e5e-d182-4c45-95d1-0b14c5e47029" providerId="AD" clId="Web-{BBB8D950-42B4-4CE6-8A62-1031A62A98EA}" dt="2022-01-24T20:39:46.164" v="4" actId="20577"/>
      <pc:docMkLst>
        <pc:docMk/>
      </pc:docMkLst>
      <pc:sldChg chg="modSp">
        <pc:chgData name="BYRD, DAWN S GS-13 USAF AFPC AFPC/DP3SA" userId="S::dawn.byrd.2@us.af.mil::d30b7e5e-d182-4c45-95d1-0b14c5e47029" providerId="AD" clId="Web-{BBB8D950-42B4-4CE6-8A62-1031A62A98EA}" dt="2022-01-24T20:39:46.164" v="4" actId="20577"/>
        <pc:sldMkLst>
          <pc:docMk/>
          <pc:sldMk cId="1889321064" sldId="261"/>
        </pc:sldMkLst>
        <pc:spChg chg="mod">
          <ac:chgData name="BYRD, DAWN S GS-13 USAF AFPC AFPC/DP3SA" userId="S::dawn.byrd.2@us.af.mil::d30b7e5e-d182-4c45-95d1-0b14c5e47029" providerId="AD" clId="Web-{BBB8D950-42B4-4CE6-8A62-1031A62A98EA}" dt="2022-01-24T20:39:46.164" v="4" actId="20577"/>
          <ac:spMkLst>
            <pc:docMk/>
            <pc:sldMk cId="1889321064" sldId="261"/>
            <ac:spMk id="2" creationId="{38C2E35D-C6D5-4FEC-8CE7-6D46262761B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544023"/>
            <a:ext cx="8549640" cy="5411893"/>
          </a:xfrm>
        </p:spPr>
        <p:txBody>
          <a:bodyPr anchor="b"/>
          <a:lstStyle>
            <a:lvl1pPr algn="ctr">
              <a:defRPr sz="6600"/>
            </a:lvl1pPr>
          </a:lstStyle>
          <a:p>
            <a:r>
              <a:rPr lang="en-US"/>
              <a:t>Click to edit Master title style</a:t>
            </a:r>
          </a:p>
        </p:txBody>
      </p:sp>
      <p:sp>
        <p:nvSpPr>
          <p:cNvPr id="3" name="Subtitle 2"/>
          <p:cNvSpPr>
            <a:spLocks noGrp="1"/>
          </p:cNvSpPr>
          <p:nvPr>
            <p:ph type="subTitle" idx="1"/>
          </p:nvPr>
        </p:nvSpPr>
        <p:spPr>
          <a:xfrm>
            <a:off x="1257300" y="8164619"/>
            <a:ext cx="7543800" cy="3753061"/>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
        <p:nvSpPr>
          <p:cNvPr id="4" name="Date Placeholder 3"/>
          <p:cNvSpPr>
            <a:spLocks noGrp="1"/>
          </p:cNvSpPr>
          <p:nvPr>
            <p:ph type="dt" sz="half" idx="10"/>
          </p:nvPr>
        </p:nvSpPr>
        <p:spPr/>
        <p:txBody>
          <a:bodyPr/>
          <a:lstStyle/>
          <a:p>
            <a:fld id="{DD2AD6B6-99AF-4D57-8BDD-57BBF3BA9FC3}"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DBC2F-0245-4EC9-813A-369B2F042166}" type="slidenum">
              <a:rPr lang="en-US" smtClean="0"/>
              <a:t>‹#›</a:t>
            </a:fld>
            <a:endParaRPr lang="en-US"/>
          </a:p>
        </p:txBody>
      </p:sp>
    </p:spTree>
    <p:extLst>
      <p:ext uri="{BB962C8B-B14F-4D97-AF65-F5344CB8AC3E}">
        <p14:creationId xmlns:p14="http://schemas.microsoft.com/office/powerpoint/2010/main" val="220685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2AD6B6-99AF-4D57-8BDD-57BBF3BA9FC3}"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DBC2F-0245-4EC9-813A-369B2F042166}" type="slidenum">
              <a:rPr lang="en-US" smtClean="0"/>
              <a:t>‹#›</a:t>
            </a:fld>
            <a:endParaRPr lang="en-US"/>
          </a:p>
        </p:txBody>
      </p:sp>
    </p:spTree>
    <p:extLst>
      <p:ext uri="{BB962C8B-B14F-4D97-AF65-F5344CB8AC3E}">
        <p14:creationId xmlns:p14="http://schemas.microsoft.com/office/powerpoint/2010/main" val="291750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827617"/>
            <a:ext cx="2168843" cy="131734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827617"/>
            <a:ext cx="6380798" cy="131734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2AD6B6-99AF-4D57-8BDD-57BBF3BA9FC3}"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DBC2F-0245-4EC9-813A-369B2F042166}" type="slidenum">
              <a:rPr lang="en-US" smtClean="0"/>
              <a:t>‹#›</a:t>
            </a:fld>
            <a:endParaRPr lang="en-US"/>
          </a:p>
        </p:txBody>
      </p:sp>
    </p:spTree>
    <p:extLst>
      <p:ext uri="{BB962C8B-B14F-4D97-AF65-F5344CB8AC3E}">
        <p14:creationId xmlns:p14="http://schemas.microsoft.com/office/powerpoint/2010/main" val="845190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2AD6B6-99AF-4D57-8BDD-57BBF3BA9FC3}"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DBC2F-0245-4EC9-813A-369B2F042166}" type="slidenum">
              <a:rPr lang="en-US" smtClean="0"/>
              <a:t>‹#›</a:t>
            </a:fld>
            <a:endParaRPr lang="en-US"/>
          </a:p>
        </p:txBody>
      </p:sp>
    </p:spTree>
    <p:extLst>
      <p:ext uri="{BB962C8B-B14F-4D97-AF65-F5344CB8AC3E}">
        <p14:creationId xmlns:p14="http://schemas.microsoft.com/office/powerpoint/2010/main" val="4175595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3875409"/>
            <a:ext cx="8675370" cy="6466204"/>
          </a:xfrm>
        </p:spPr>
        <p:txBody>
          <a:bodyPr anchor="b"/>
          <a:lstStyle>
            <a:lvl1pPr>
              <a:defRPr sz="6600"/>
            </a:lvl1pPr>
          </a:lstStyle>
          <a:p>
            <a:r>
              <a:rPr lang="en-US"/>
              <a:t>Click to edit Master title style</a:t>
            </a:r>
          </a:p>
        </p:txBody>
      </p:sp>
      <p:sp>
        <p:nvSpPr>
          <p:cNvPr id="3" name="Text Placeholder 2"/>
          <p:cNvSpPr>
            <a:spLocks noGrp="1"/>
          </p:cNvSpPr>
          <p:nvPr>
            <p:ph type="body" idx="1"/>
          </p:nvPr>
        </p:nvSpPr>
        <p:spPr>
          <a:xfrm>
            <a:off x="686277" y="10402786"/>
            <a:ext cx="8675370" cy="3400424"/>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2AD6B6-99AF-4D57-8BDD-57BBF3BA9FC3}"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DBC2F-0245-4EC9-813A-369B2F042166}" type="slidenum">
              <a:rPr lang="en-US" smtClean="0"/>
              <a:t>‹#›</a:t>
            </a:fld>
            <a:endParaRPr lang="en-US"/>
          </a:p>
        </p:txBody>
      </p:sp>
    </p:spTree>
    <p:extLst>
      <p:ext uri="{BB962C8B-B14F-4D97-AF65-F5344CB8AC3E}">
        <p14:creationId xmlns:p14="http://schemas.microsoft.com/office/powerpoint/2010/main" val="2632457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4138083"/>
            <a:ext cx="4274820" cy="9863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4138083"/>
            <a:ext cx="4274820" cy="9863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2AD6B6-99AF-4D57-8BDD-57BBF3BA9FC3}" type="datetimeFigureOut">
              <a:rPr lang="en-US" smtClean="0"/>
              <a:t>5/6/2022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DBC2F-0245-4EC9-813A-369B2F042166}" type="slidenum">
              <a:rPr lang="en-US" smtClean="0"/>
              <a:t>‹#›</a:t>
            </a:fld>
            <a:endParaRPr lang="en-US"/>
          </a:p>
        </p:txBody>
      </p:sp>
    </p:spTree>
    <p:extLst>
      <p:ext uri="{BB962C8B-B14F-4D97-AF65-F5344CB8AC3E}">
        <p14:creationId xmlns:p14="http://schemas.microsoft.com/office/powerpoint/2010/main" val="331177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827620"/>
            <a:ext cx="8675370" cy="3004609"/>
          </a:xfrm>
        </p:spPr>
        <p:txBody>
          <a:bodyPr/>
          <a:lstStyle/>
          <a:p>
            <a:r>
              <a:rPr lang="en-US"/>
              <a:t>Click to edit Master title style</a:t>
            </a:r>
          </a:p>
        </p:txBody>
      </p:sp>
      <p:sp>
        <p:nvSpPr>
          <p:cNvPr id="3" name="Text Placeholder 2"/>
          <p:cNvSpPr>
            <a:spLocks noGrp="1"/>
          </p:cNvSpPr>
          <p:nvPr>
            <p:ph type="body" idx="1"/>
          </p:nvPr>
        </p:nvSpPr>
        <p:spPr>
          <a:xfrm>
            <a:off x="692826" y="3810636"/>
            <a:ext cx="4255174" cy="186753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5678170"/>
            <a:ext cx="4255174" cy="8351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6" y="3810636"/>
            <a:ext cx="4276130" cy="186753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5678170"/>
            <a:ext cx="4276130" cy="8351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2AD6B6-99AF-4D57-8BDD-57BBF3BA9FC3}" type="datetimeFigureOut">
              <a:rPr lang="en-US" smtClean="0"/>
              <a:t>5/6/2022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9DBC2F-0245-4EC9-813A-369B2F042166}" type="slidenum">
              <a:rPr lang="en-US" smtClean="0"/>
              <a:t>‹#›</a:t>
            </a:fld>
            <a:endParaRPr lang="en-US"/>
          </a:p>
        </p:txBody>
      </p:sp>
    </p:spTree>
    <p:extLst>
      <p:ext uri="{BB962C8B-B14F-4D97-AF65-F5344CB8AC3E}">
        <p14:creationId xmlns:p14="http://schemas.microsoft.com/office/powerpoint/2010/main" val="563132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2AD6B6-99AF-4D57-8BDD-57BBF3BA9FC3}" type="datetimeFigureOut">
              <a:rPr lang="en-US" smtClean="0"/>
              <a:t>5/6/2022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9DBC2F-0245-4EC9-813A-369B2F042166}" type="slidenum">
              <a:rPr lang="en-US" smtClean="0"/>
              <a:t>‹#›</a:t>
            </a:fld>
            <a:endParaRPr lang="en-US"/>
          </a:p>
        </p:txBody>
      </p:sp>
    </p:spTree>
    <p:extLst>
      <p:ext uri="{BB962C8B-B14F-4D97-AF65-F5344CB8AC3E}">
        <p14:creationId xmlns:p14="http://schemas.microsoft.com/office/powerpoint/2010/main" val="3392595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2AD6B6-99AF-4D57-8BDD-57BBF3BA9FC3}" type="datetimeFigureOut">
              <a:rPr lang="en-US" smtClean="0"/>
              <a:t>5/6/2022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9DBC2F-0245-4EC9-813A-369B2F042166}" type="slidenum">
              <a:rPr lang="en-US" smtClean="0"/>
              <a:t>‹#›</a:t>
            </a:fld>
            <a:endParaRPr lang="en-US"/>
          </a:p>
        </p:txBody>
      </p:sp>
    </p:spTree>
    <p:extLst>
      <p:ext uri="{BB962C8B-B14F-4D97-AF65-F5344CB8AC3E}">
        <p14:creationId xmlns:p14="http://schemas.microsoft.com/office/powerpoint/2010/main" val="3399184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1036320"/>
            <a:ext cx="3244096" cy="3627120"/>
          </a:xfrm>
        </p:spPr>
        <p:txBody>
          <a:bodyPr anchor="b"/>
          <a:lstStyle>
            <a:lvl1pPr>
              <a:defRPr sz="3520"/>
            </a:lvl1pPr>
          </a:lstStyle>
          <a:p>
            <a:r>
              <a:rPr lang="en-US"/>
              <a:t>Click to edit Master title style</a:t>
            </a:r>
          </a:p>
        </p:txBody>
      </p:sp>
      <p:sp>
        <p:nvSpPr>
          <p:cNvPr id="3" name="Content Placeholder 2"/>
          <p:cNvSpPr>
            <a:spLocks noGrp="1"/>
          </p:cNvSpPr>
          <p:nvPr>
            <p:ph idx="1"/>
          </p:nvPr>
        </p:nvSpPr>
        <p:spPr>
          <a:xfrm>
            <a:off x="4276130" y="2238167"/>
            <a:ext cx="5092065" cy="11046883"/>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4663440"/>
            <a:ext cx="3244096" cy="8639599"/>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DD2AD6B6-99AF-4D57-8BDD-57BBF3BA9FC3}" type="datetimeFigureOut">
              <a:rPr lang="en-US" smtClean="0"/>
              <a:t>5/6/2022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DBC2F-0245-4EC9-813A-369B2F042166}" type="slidenum">
              <a:rPr lang="en-US" smtClean="0"/>
              <a:t>‹#›</a:t>
            </a:fld>
            <a:endParaRPr lang="en-US"/>
          </a:p>
        </p:txBody>
      </p:sp>
    </p:spTree>
    <p:extLst>
      <p:ext uri="{BB962C8B-B14F-4D97-AF65-F5344CB8AC3E}">
        <p14:creationId xmlns:p14="http://schemas.microsoft.com/office/powerpoint/2010/main" val="259589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1036320"/>
            <a:ext cx="3244096" cy="3627120"/>
          </a:xfrm>
        </p:spPr>
        <p:txBody>
          <a:bodyPr anchor="b"/>
          <a:lstStyle>
            <a:lvl1pPr>
              <a:defRPr sz="3520"/>
            </a:lvl1pPr>
          </a:lstStyle>
          <a:p>
            <a:r>
              <a:rPr lang="en-US"/>
              <a:t>Click to edit Master title style</a:t>
            </a:r>
          </a:p>
        </p:txBody>
      </p:sp>
      <p:sp>
        <p:nvSpPr>
          <p:cNvPr id="3" name="Picture Placeholder 2"/>
          <p:cNvSpPr>
            <a:spLocks noGrp="1" noChangeAspect="1"/>
          </p:cNvSpPr>
          <p:nvPr>
            <p:ph type="pic" idx="1"/>
          </p:nvPr>
        </p:nvSpPr>
        <p:spPr>
          <a:xfrm>
            <a:off x="4276130" y="2238167"/>
            <a:ext cx="5092065" cy="11046883"/>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692825" y="4663440"/>
            <a:ext cx="3244096" cy="8639599"/>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DD2AD6B6-99AF-4D57-8BDD-57BBF3BA9FC3}" type="datetimeFigureOut">
              <a:rPr lang="en-US" smtClean="0"/>
              <a:t>5/6/2022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DBC2F-0245-4EC9-813A-369B2F042166}" type="slidenum">
              <a:rPr lang="en-US" smtClean="0"/>
              <a:t>‹#›</a:t>
            </a:fld>
            <a:endParaRPr lang="en-US"/>
          </a:p>
        </p:txBody>
      </p:sp>
    </p:spTree>
    <p:extLst>
      <p:ext uri="{BB962C8B-B14F-4D97-AF65-F5344CB8AC3E}">
        <p14:creationId xmlns:p14="http://schemas.microsoft.com/office/powerpoint/2010/main" val="3224902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827620"/>
            <a:ext cx="8675370" cy="300460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4138083"/>
            <a:ext cx="8675370" cy="98630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14407730"/>
            <a:ext cx="2263140" cy="827617"/>
          </a:xfrm>
          <a:prstGeom prst="rect">
            <a:avLst/>
          </a:prstGeom>
        </p:spPr>
        <p:txBody>
          <a:bodyPr vert="horz" lIns="91440" tIns="45720" rIns="91440" bIns="45720" rtlCol="0" anchor="ctr"/>
          <a:lstStyle>
            <a:lvl1pPr algn="l">
              <a:defRPr sz="1320">
                <a:solidFill>
                  <a:schemeClr val="tx1">
                    <a:tint val="75000"/>
                  </a:schemeClr>
                </a:solidFill>
              </a:defRPr>
            </a:lvl1pPr>
          </a:lstStyle>
          <a:p>
            <a:fld id="{DD2AD6B6-99AF-4D57-8BDD-57BBF3BA9FC3}" type="datetimeFigureOut">
              <a:rPr lang="en-US" smtClean="0"/>
              <a:t>5/6/2022</a:t>
            </a:fld>
            <a:endParaRPr lang="en-US"/>
          </a:p>
        </p:txBody>
      </p:sp>
      <p:sp>
        <p:nvSpPr>
          <p:cNvPr id="5" name="Footer Placeholder 4"/>
          <p:cNvSpPr>
            <a:spLocks noGrp="1"/>
          </p:cNvSpPr>
          <p:nvPr>
            <p:ph type="ftr" sz="quarter" idx="3"/>
          </p:nvPr>
        </p:nvSpPr>
        <p:spPr>
          <a:xfrm>
            <a:off x="3331845" y="14407730"/>
            <a:ext cx="3394710" cy="827617"/>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14407730"/>
            <a:ext cx="2263140" cy="827617"/>
          </a:xfrm>
          <a:prstGeom prst="rect">
            <a:avLst/>
          </a:prstGeom>
        </p:spPr>
        <p:txBody>
          <a:bodyPr vert="horz" lIns="91440" tIns="45720" rIns="91440" bIns="45720" rtlCol="0" anchor="ctr"/>
          <a:lstStyle>
            <a:lvl1pPr algn="r">
              <a:defRPr sz="1320">
                <a:solidFill>
                  <a:schemeClr val="tx1">
                    <a:tint val="75000"/>
                  </a:schemeClr>
                </a:solidFill>
              </a:defRPr>
            </a:lvl1pPr>
          </a:lstStyle>
          <a:p>
            <a:fld id="{089DBC2F-0245-4EC9-813A-369B2F042166}" type="slidenum">
              <a:rPr lang="en-US" smtClean="0"/>
              <a:t>‹#›</a:t>
            </a:fld>
            <a:endParaRPr lang="en-US"/>
          </a:p>
        </p:txBody>
      </p:sp>
    </p:spTree>
    <p:extLst>
      <p:ext uri="{BB962C8B-B14F-4D97-AF65-F5344CB8AC3E}">
        <p14:creationId xmlns:p14="http://schemas.microsoft.com/office/powerpoint/2010/main" val="2432737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myfss.us.af.mil/"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yfss.us.af.mil/" TargetMode="Externa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mailto:afpoa.a1.sd@us.af.mi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558BBD-2501-466E-B549-146F8DBBA575}"/>
              </a:ext>
            </a:extLst>
          </p:cNvPr>
          <p:cNvSpPr/>
          <p:nvPr/>
        </p:nvSpPr>
        <p:spPr>
          <a:xfrm>
            <a:off x="712381" y="13582650"/>
            <a:ext cx="8633637" cy="18234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0AC3713-8002-4760-9E08-7829476CAF2A}"/>
              </a:ext>
            </a:extLst>
          </p:cNvPr>
          <p:cNvSpPr/>
          <p:nvPr/>
        </p:nvSpPr>
        <p:spPr>
          <a:xfrm>
            <a:off x="1139456" y="13875498"/>
            <a:ext cx="7779489" cy="121914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C79B9C5-2F26-4FAE-BA20-909DFCF4D39F}"/>
              </a:ext>
            </a:extLst>
          </p:cNvPr>
          <p:cNvSpPr txBox="1"/>
          <p:nvPr/>
        </p:nvSpPr>
        <p:spPr>
          <a:xfrm>
            <a:off x="1053881" y="-118754"/>
            <a:ext cx="7950637" cy="135421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myFSS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600" normalizeH="0" baseline="0" noProof="0" dirty="0">
                <a:ln>
                  <a:noFill/>
                </a:ln>
                <a:solidFill>
                  <a:srgbClr val="FFC000"/>
                </a:solidFill>
                <a:effectLst/>
                <a:uLnTx/>
                <a:uFillTx/>
                <a:latin typeface="Arial Narrow" panose="020B0606020202030204" pitchFamily="34" charset="0"/>
                <a:ea typeface="+mn-ea"/>
                <a:cs typeface="+mn-cs"/>
              </a:rPr>
              <a:t>WHAT YOU NEED TO KNOW</a:t>
            </a:r>
          </a:p>
        </p:txBody>
      </p:sp>
      <p:pic>
        <p:nvPicPr>
          <p:cNvPr id="8" name="Graphic 7">
            <a:extLst>
              <a:ext uri="{FF2B5EF4-FFF2-40B4-BE49-F238E27FC236}">
                <a16:creationId xmlns:a16="http://schemas.microsoft.com/office/drawing/2014/main" id="{3A459F86-B4FB-4998-B120-986D8D99412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499283" y="1158675"/>
            <a:ext cx="1059830" cy="1059830"/>
          </a:xfrm>
          <a:prstGeom prst="rect">
            <a:avLst/>
          </a:prstGeom>
        </p:spPr>
      </p:pic>
      <p:pic>
        <p:nvPicPr>
          <p:cNvPr id="11" name="Picture 10">
            <a:extLst>
              <a:ext uri="{FF2B5EF4-FFF2-40B4-BE49-F238E27FC236}">
                <a16:creationId xmlns:a16="http://schemas.microsoft.com/office/drawing/2014/main" id="{B373447B-9919-428D-B9E0-13C268BCCDB3}"/>
              </a:ext>
            </a:extLst>
          </p:cNvPr>
          <p:cNvPicPr>
            <a:picLocks noChangeAspect="1"/>
          </p:cNvPicPr>
          <p:nvPr/>
        </p:nvPicPr>
        <p:blipFill>
          <a:blip r:embed="rId4"/>
          <a:stretch>
            <a:fillRect/>
          </a:stretch>
        </p:blipFill>
        <p:spPr>
          <a:xfrm>
            <a:off x="104773" y="9658138"/>
            <a:ext cx="9848851" cy="3613189"/>
          </a:xfrm>
          <a:prstGeom prst="rect">
            <a:avLst/>
          </a:prstGeom>
        </p:spPr>
      </p:pic>
      <p:sp>
        <p:nvSpPr>
          <p:cNvPr id="12" name="TextBox 11">
            <a:extLst>
              <a:ext uri="{FF2B5EF4-FFF2-40B4-BE49-F238E27FC236}">
                <a16:creationId xmlns:a16="http://schemas.microsoft.com/office/drawing/2014/main" id="{1F458DE5-BF9C-44E1-8583-1EF1E8A277B3}"/>
              </a:ext>
            </a:extLst>
          </p:cNvPr>
          <p:cNvSpPr txBox="1"/>
          <p:nvPr/>
        </p:nvSpPr>
        <p:spPr>
          <a:xfrm>
            <a:off x="1139456" y="13894491"/>
            <a:ext cx="7779488"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Narrow" panose="020B0606020202030204" pitchFamily="34" charset="0"/>
              </a:rPr>
              <a:t>Accessing the myFSS platform</a:t>
            </a:r>
          </a:p>
          <a:p>
            <a:pPr lvl="0" algn="ctr">
              <a:defRPr/>
            </a:pPr>
            <a:r>
              <a:rPr kumimoji="0" lang="en-US" sz="2000" b="0" i="0" u="none" strike="noStrike" kern="1200" cap="none" spc="0" normalizeH="0" baseline="0" noProof="0" dirty="0">
                <a:ln>
                  <a:noFill/>
                </a:ln>
                <a:solidFill>
                  <a:srgbClr val="002060"/>
                </a:solidFill>
                <a:effectLst/>
                <a:uLnTx/>
                <a:uFillTx/>
                <a:latin typeface="Arial Narrow" panose="020B0606020202030204" pitchFamily="34" charset="0"/>
              </a:rPr>
              <a:t>The myFSS platform is enabled by OKTA </a:t>
            </a:r>
            <a:r>
              <a:rPr lang="en-US" sz="2000" dirty="0">
                <a:solidFill>
                  <a:srgbClr val="002060"/>
                </a:solidFill>
                <a:latin typeface="Arial Narrow" panose="020B0606020202030204" pitchFamily="34" charset="0"/>
              </a:rPr>
              <a:t>single sign-on (CAC users only). </a:t>
            </a:r>
            <a:r>
              <a:rPr kumimoji="0" lang="en-US" sz="2000" b="0" i="0" u="none" strike="noStrike" kern="1200" cap="none" spc="0" normalizeH="0" baseline="0" noProof="0" dirty="0">
                <a:ln>
                  <a:noFill/>
                </a:ln>
                <a:solidFill>
                  <a:srgbClr val="002060"/>
                </a:solidFill>
                <a:effectLst/>
                <a:uLnTx/>
                <a:uFillTx/>
                <a:latin typeface="Arial Narrow" panose="020B0606020202030204" pitchFamily="34" charset="0"/>
              </a:rPr>
              <a:t>Using Google Chrome, you can access my FSS at </a:t>
            </a:r>
            <a:r>
              <a:rPr lang="en-US" sz="2000" dirty="0">
                <a:solidFill>
                  <a:srgbClr val="002060"/>
                </a:solidFill>
                <a:latin typeface="Arial Narrow" panose="020B0606020202030204" pitchFamily="34" charset="0"/>
                <a:hlinkClick r:id="rId5"/>
              </a:rPr>
              <a:t>https://myfss.us.af.mil/</a:t>
            </a:r>
            <a:r>
              <a:rPr lang="en-US" sz="2000" dirty="0">
                <a:solidFill>
                  <a:srgbClr val="002060"/>
                </a:solidFill>
                <a:latin typeface="Arial Narrow" panose="020B0606020202030204" pitchFamily="34" charset="0"/>
              </a:rPr>
              <a:t>. </a:t>
            </a:r>
            <a:endParaRPr kumimoji="0" lang="en-US" sz="2000" b="0" i="0" u="none" strike="noStrike" kern="1200" cap="none" spc="0" normalizeH="0" baseline="0" noProof="0" dirty="0">
              <a:ln>
                <a:noFill/>
              </a:ln>
              <a:solidFill>
                <a:srgbClr val="002060"/>
              </a:solidFill>
              <a:effectLst/>
              <a:uLnTx/>
              <a:uFillTx/>
              <a:latin typeface="Arial Narrow" panose="020B0606020202030204" pitchFamily="34" charset="0"/>
            </a:endParaRPr>
          </a:p>
        </p:txBody>
      </p:sp>
      <p:sp>
        <p:nvSpPr>
          <p:cNvPr id="2" name="Rectangle 1">
            <a:extLst>
              <a:ext uri="{FF2B5EF4-FFF2-40B4-BE49-F238E27FC236}">
                <a16:creationId xmlns:a16="http://schemas.microsoft.com/office/drawing/2014/main" id="{38C2E35D-C6D5-4FEC-8CE7-6D46262761BA}"/>
              </a:ext>
            </a:extLst>
          </p:cNvPr>
          <p:cNvSpPr/>
          <p:nvPr/>
        </p:nvSpPr>
        <p:spPr>
          <a:xfrm>
            <a:off x="104772" y="2236192"/>
            <a:ext cx="9953628" cy="7641707"/>
          </a:xfrm>
          <a:prstGeom prst="rect">
            <a:avLst/>
          </a:prstGeom>
        </p:spPr>
        <p:txBody>
          <a:bodyPr wrap="square" lIns="91440" tIns="45720" rIns="91440" bIns="45720" anchor="t">
            <a:spAutoFit/>
          </a:bodyPr>
          <a:lstStyle/>
          <a:p>
            <a:pPr eaLnBrk="0" fontAlgn="base" hangingPunct="0">
              <a:lnSpc>
                <a:spcPct val="107000"/>
              </a:lnSpc>
              <a:spcAft>
                <a:spcPts val="800"/>
              </a:spcAft>
            </a:pPr>
            <a:r>
              <a:rPr lang="en-US" sz="2000" b="1" dirty="0">
                <a:solidFill>
                  <a:srgbClr val="FFC000"/>
                </a:solidFill>
                <a:latin typeface="Arial Narrow" panose="020B0606020202030204" pitchFamily="34" charset="0"/>
              </a:rPr>
              <a:t>Education and Training</a:t>
            </a:r>
          </a:p>
          <a:p>
            <a:pPr eaLnBrk="0" fontAlgn="base" hangingPunct="0">
              <a:lnSpc>
                <a:spcPct val="107000"/>
              </a:lnSpc>
              <a:spcAft>
                <a:spcPts val="800"/>
              </a:spcAft>
            </a:pPr>
            <a:r>
              <a:rPr lang="en-US" dirty="0">
                <a:solidFill>
                  <a:srgbClr val="FFFFFF"/>
                </a:solidFill>
                <a:latin typeface="Arial Narrow" panose="020B0606020202030204" pitchFamily="34" charset="0"/>
                <a:ea typeface="Arial" panose="020B0604020202020204" pitchFamily="34" charset="0"/>
                <a:cs typeface="Arial" panose="020B0604020202020204" pitchFamily="34" charset="0"/>
              </a:rPr>
              <a:t>The Department of the Air Force is giving myPers and the virtual Personnel Center (vPC) a technical refresh by migrating current capabilities to the CRM platform, myFSS. The new platform </a:t>
            </a:r>
            <a:r>
              <a:rPr lang="en-US" b="1" dirty="0">
                <a:solidFill>
                  <a:srgbClr val="FFFFFF"/>
                </a:solidFill>
                <a:latin typeface="Arial Narrow" panose="020B0606020202030204" pitchFamily="34" charset="0"/>
                <a:ea typeface="Arial" panose="020B0604020202020204" pitchFamily="34" charset="0"/>
                <a:cs typeface="Arial" panose="020B0604020202020204" pitchFamily="34" charset="0"/>
              </a:rPr>
              <a:t>improves services</a:t>
            </a:r>
            <a:r>
              <a:rPr lang="en-US" dirty="0">
                <a:solidFill>
                  <a:srgbClr val="FFFFFF"/>
                </a:solidFill>
                <a:latin typeface="Arial Narrow" panose="020B0606020202030204" pitchFamily="34" charset="0"/>
                <a:ea typeface="Arial" panose="020B0604020202020204" pitchFamily="34" charset="0"/>
                <a:cs typeface="Arial" panose="020B0604020202020204" pitchFamily="34" charset="0"/>
              </a:rPr>
              <a:t> to Airmen and Guardians, </a:t>
            </a:r>
            <a:r>
              <a:rPr lang="en-US" b="1" dirty="0">
                <a:solidFill>
                  <a:srgbClr val="FFFFFF"/>
                </a:solidFill>
                <a:latin typeface="Arial Narrow" panose="020B0606020202030204" pitchFamily="34" charset="0"/>
                <a:ea typeface="Arial" panose="020B0604020202020204" pitchFamily="34" charset="0"/>
                <a:cs typeface="Arial" panose="020B0604020202020204" pitchFamily="34" charset="0"/>
              </a:rPr>
              <a:t>consolidates HR platforms</a:t>
            </a:r>
            <a:r>
              <a:rPr lang="en-US" dirty="0">
                <a:solidFill>
                  <a:srgbClr val="FFFFFF"/>
                </a:solidFill>
                <a:latin typeface="Arial Narrow" panose="020B0606020202030204" pitchFamily="34" charset="0"/>
                <a:ea typeface="Arial" panose="020B0604020202020204" pitchFamily="34" charset="0"/>
                <a:cs typeface="Arial" panose="020B0604020202020204" pitchFamily="34" charset="0"/>
              </a:rPr>
              <a:t>, and </a:t>
            </a:r>
            <a:r>
              <a:rPr lang="en-US" b="1" dirty="0">
                <a:solidFill>
                  <a:srgbClr val="FFFFFF"/>
                </a:solidFill>
                <a:latin typeface="Arial Narrow" panose="020B0606020202030204" pitchFamily="34" charset="0"/>
                <a:ea typeface="Arial" panose="020B0604020202020204" pitchFamily="34" charset="0"/>
                <a:cs typeface="Arial" panose="020B0604020202020204" pitchFamily="34" charset="0"/>
              </a:rPr>
              <a:t>reduces IT investments and vulnerabilities.</a:t>
            </a:r>
            <a:endParaRPr lang="en-US" sz="1600" dirty="0">
              <a:latin typeface="Arial Narrow" panose="020B0606020202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dirty="0">
              <a:solidFill>
                <a:srgbClr val="FFFFFF"/>
              </a:solidFill>
              <a:latin typeface="Arial Narrow" panose="020B0606020202030204" pitchFamily="34" charset="0"/>
              <a:ea typeface="Arial" panose="020B0604020202020204" pitchFamily="34" charset="0"/>
              <a:cs typeface="Arial" panose="020B0604020202020204" pitchFamily="34" charset="0"/>
            </a:endParaRPr>
          </a:p>
          <a:p>
            <a:pPr marR="0" lvl="0">
              <a:spcBef>
                <a:spcPts val="0"/>
              </a:spcBef>
              <a:spcAft>
                <a:spcPts val="0"/>
              </a:spcAft>
            </a:pPr>
            <a:r>
              <a:rPr lang="en-US" dirty="0">
                <a:solidFill>
                  <a:srgbClr val="FFFFFF"/>
                </a:solidFill>
                <a:latin typeface="Arial Narrow" panose="020B0606020202030204" pitchFamily="34" charset="0"/>
                <a:ea typeface="Arial" panose="020B0604020202020204" pitchFamily="34" charset="0"/>
                <a:cs typeface="Arial" panose="020B0604020202020204" pitchFamily="34" charset="0"/>
              </a:rPr>
              <a:t>The </a:t>
            </a:r>
            <a:r>
              <a:rPr lang="en-US" b="1" dirty="0">
                <a:solidFill>
                  <a:srgbClr val="FFC000"/>
                </a:solidFill>
                <a:latin typeface="Arial Narrow" panose="020B0606020202030204" pitchFamily="34" charset="0"/>
                <a:ea typeface="Arial" panose="020B0604020202020204" pitchFamily="34" charset="0"/>
                <a:cs typeface="Arial" panose="020B0604020202020204" pitchFamily="34" charset="0"/>
              </a:rPr>
              <a:t>Education and Training </a:t>
            </a:r>
            <a:r>
              <a:rPr lang="en-US" dirty="0">
                <a:solidFill>
                  <a:srgbClr val="FFFFFF"/>
                </a:solidFill>
                <a:latin typeface="Arial Narrow" panose="020B0606020202030204" pitchFamily="34" charset="0"/>
                <a:ea typeface="Arial" panose="020B0604020202020204" pitchFamily="34" charset="0"/>
                <a:cs typeface="Arial" panose="020B0604020202020204" pitchFamily="34" charset="0"/>
              </a:rPr>
              <a:t>application will soon be available to </a:t>
            </a:r>
            <a:r>
              <a:rPr lang="en-US" b="1" dirty="0">
                <a:solidFill>
                  <a:srgbClr val="FFFFFF"/>
                </a:solidFill>
                <a:latin typeface="Arial Narrow" panose="020B0606020202030204" pitchFamily="34" charset="0"/>
                <a:ea typeface="Arial" panose="020B0604020202020204" pitchFamily="34" charset="0"/>
                <a:cs typeface="Arial" panose="020B0604020202020204" pitchFamily="34" charset="0"/>
              </a:rPr>
              <a:t>Airmen and Guardians (civilian </a:t>
            </a:r>
            <a:r>
              <a:rPr lang="en-US" b="1" dirty="0">
                <a:solidFill>
                  <a:srgbClr val="FFFFFF"/>
                </a:solidFill>
                <a:latin typeface="Arial Narrow" panose="020B0606020202030204" pitchFamily="34" charset="0"/>
                <a:ea typeface="Times New Roman" panose="02020603050405020304" pitchFamily="18" charset="0"/>
                <a:cs typeface="Arial" panose="020B0604020202020204" pitchFamily="34" charset="0"/>
              </a:rPr>
              <a:t>and military)</a:t>
            </a:r>
            <a:r>
              <a:rPr lang="en-US" dirty="0">
                <a:solidFill>
                  <a:srgbClr val="FFFFFF"/>
                </a:solidFill>
                <a:latin typeface="Arial Narrow" panose="020B0606020202030204" pitchFamily="34" charset="0"/>
                <a:ea typeface="Times New Roman" panose="02020603050405020304" pitchFamily="18" charset="0"/>
                <a:cs typeface="Arial" panose="020B0604020202020204" pitchFamily="34" charset="0"/>
              </a:rPr>
              <a:t> across all components through the new myFSS platform.  Once the application is live, an Education and Training Tile will be visible to users on the myFSS home landing page. The Education and Training application will be comprised of multiple capabilities that will allow Education Service Technicians to efficiently manage their programs.</a:t>
            </a:r>
            <a:endParaRPr lang="en-US" dirty="0">
              <a:latin typeface="Arial Narrow" panose="020B0606020202030204" pitchFamily="34" charset="0"/>
              <a:ea typeface="Times New Roman" panose="02020603050405020304" pitchFamily="18" charset="0"/>
            </a:endParaRPr>
          </a:p>
          <a:p>
            <a:pPr marR="0" indent="-402590" eaLnBrk="0" fontAlgn="base" hangingPunct="0">
              <a:lnSpc>
                <a:spcPct val="107000"/>
              </a:lnSpc>
              <a:spcBef>
                <a:spcPts val="1200"/>
              </a:spcBef>
              <a:spcAft>
                <a:spcPts val="800"/>
              </a:spcAft>
            </a:pPr>
            <a:r>
              <a:rPr lang="en-US" sz="2000" b="1" dirty="0" smtClean="0">
                <a:solidFill>
                  <a:srgbClr val="FFC000"/>
                </a:solidFill>
                <a:latin typeface="Arial Narrow"/>
              </a:rPr>
              <a:t>Transfer of Education Benefits (TEB) </a:t>
            </a:r>
            <a:r>
              <a:rPr lang="en-US" sz="2000" b="1" dirty="0">
                <a:solidFill>
                  <a:srgbClr val="FFC000"/>
                </a:solidFill>
                <a:latin typeface="Arial Narrow"/>
              </a:rPr>
              <a:t>Functionality Overview &amp; Benefits for End Users:</a:t>
            </a:r>
          </a:p>
          <a:p>
            <a:pPr marL="342900" marR="0" lvl="0" indent="-342900">
              <a:spcBef>
                <a:spcPts val="0"/>
              </a:spcBef>
              <a:spcAft>
                <a:spcPts val="0"/>
              </a:spcAft>
              <a:buFont typeface="Arial" panose="020B0604020202020204" pitchFamily="34" charset="0"/>
              <a:buChar char="•"/>
            </a:pPr>
            <a:r>
              <a:rPr lang="en-US" dirty="0">
                <a:solidFill>
                  <a:srgbClr val="FFFFFF"/>
                </a:solidFill>
                <a:latin typeface="Arial Narrow" panose="020B0606020202030204" pitchFamily="34" charset="0"/>
                <a:ea typeface="Times New Roman" panose="02020603050405020304" pitchFamily="18" charset="0"/>
                <a:cs typeface="Arial" panose="020B0604020202020204" pitchFamily="34" charset="0"/>
              </a:rPr>
              <a:t>The Ability for Education Services Technicians to </a:t>
            </a:r>
            <a:r>
              <a:rPr lang="en-US" dirty="0" smtClean="0">
                <a:solidFill>
                  <a:srgbClr val="FFFFFF"/>
                </a:solidFill>
                <a:latin typeface="Arial Narrow" panose="020B0606020202030204" pitchFamily="34" charset="0"/>
                <a:ea typeface="Times New Roman" panose="02020603050405020304" pitchFamily="18" charset="0"/>
                <a:cs typeface="Arial" panose="020B0604020202020204" pitchFamily="34" charset="0"/>
              </a:rPr>
              <a:t>process TEB applications from cradle-to-grave.  </a:t>
            </a:r>
            <a:r>
              <a:rPr lang="en-US" dirty="0" smtClean="0">
                <a:solidFill>
                  <a:srgbClr val="FFFFFF"/>
                </a:solidFill>
                <a:latin typeface="Arial Narrow" panose="020B0606020202030204" pitchFamily="34" charset="0"/>
                <a:ea typeface="Times New Roman" panose="02020603050405020304" pitchFamily="18" charset="0"/>
                <a:cs typeface="Arial" panose="020B0604020202020204" pitchFamily="34" charset="0"/>
              </a:rPr>
              <a:t>The servicing center will </a:t>
            </a:r>
            <a:r>
              <a:rPr lang="en-US" dirty="0" smtClean="0">
                <a:solidFill>
                  <a:srgbClr val="FFFFFF"/>
                </a:solidFill>
                <a:latin typeface="Arial Narrow" panose="020B0606020202030204" pitchFamily="34" charset="0"/>
                <a:ea typeface="Times New Roman" panose="02020603050405020304" pitchFamily="18" charset="0"/>
                <a:cs typeface="Arial" panose="020B0604020202020204" pitchFamily="34" charset="0"/>
              </a:rPr>
              <a:t>contact member’s regarding their TEB applications directly from myFSS.  </a:t>
            </a:r>
            <a:endParaRPr lang="en-US" dirty="0">
              <a:solidFill>
                <a:srgbClr val="FFFFFF"/>
              </a:solidFill>
              <a:latin typeface="Arial Narrow" panose="020B0606020202030204" pitchFamily="34" charset="0"/>
              <a:ea typeface="Times New Roman" panose="02020603050405020304" pitchFamily="18" charset="0"/>
              <a:cs typeface="Arial" panose="020B0604020202020204" pitchFamily="34" charset="0"/>
            </a:endParaRPr>
          </a:p>
          <a:p>
            <a:pPr marR="0" lvl="0">
              <a:spcBef>
                <a:spcPts val="0"/>
              </a:spcBef>
              <a:spcAft>
                <a:spcPts val="0"/>
              </a:spcAft>
            </a:pPr>
            <a:endParaRPr lang="en-US" dirty="0">
              <a:solidFill>
                <a:srgbClr val="FFFFFF"/>
              </a:solidFill>
              <a:latin typeface="Arial Narrow" panose="020B0606020202030204" pitchFamily="34" charset="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r>
              <a:rPr lang="en-US" dirty="0" smtClean="0">
                <a:solidFill>
                  <a:srgbClr val="FFFFFF"/>
                </a:solidFill>
                <a:latin typeface="Arial Narrow"/>
                <a:ea typeface="Times New Roman" panose="02020603050405020304" pitchFamily="18" charset="0"/>
                <a:cs typeface="Arial"/>
              </a:rPr>
              <a:t>Improved eligibility verification, member/technician interaction when necessary and improved workflow </a:t>
            </a:r>
            <a:r>
              <a:rPr lang="en-US" dirty="0">
                <a:solidFill>
                  <a:srgbClr val="FFFFFF"/>
                </a:solidFill>
                <a:latin typeface="Arial Narrow"/>
                <a:ea typeface="Times New Roman" panose="02020603050405020304" pitchFamily="18" charset="0"/>
                <a:cs typeface="Arial"/>
              </a:rPr>
              <a:t>and queue management capabilities to escalate cases when necessary.</a:t>
            </a:r>
          </a:p>
          <a:p>
            <a:pPr marR="0" lvl="0">
              <a:spcBef>
                <a:spcPts val="0"/>
              </a:spcBef>
              <a:spcAft>
                <a:spcPts val="0"/>
              </a:spcAft>
            </a:pPr>
            <a:endParaRPr lang="en-US" dirty="0">
              <a:solidFill>
                <a:srgbClr val="FFFFFF"/>
              </a:solidFill>
              <a:latin typeface="Arial Narrow"/>
              <a:ea typeface="Times New Roman" panose="02020603050405020304" pitchFamily="18" charset="0"/>
              <a:cs typeface="Arial"/>
            </a:endParaRPr>
          </a:p>
          <a:p>
            <a:pPr marL="342900" marR="0" lvl="0" indent="-342900">
              <a:spcBef>
                <a:spcPts val="0"/>
              </a:spcBef>
              <a:spcAft>
                <a:spcPts val="0"/>
              </a:spcAft>
              <a:buFont typeface="Arial" panose="020B0604020202020204" pitchFamily="34" charset="0"/>
              <a:buChar char="•"/>
            </a:pPr>
            <a:r>
              <a:rPr lang="en-US" dirty="0" smtClean="0">
                <a:solidFill>
                  <a:srgbClr val="FFFFFF"/>
                </a:solidFill>
                <a:latin typeface="Arial Narrow" panose="020B0606020202030204" pitchFamily="34" charset="0"/>
                <a:ea typeface="Times New Roman" panose="02020603050405020304" pitchFamily="18" charset="0"/>
                <a:cs typeface="Arial" panose="020B0604020202020204" pitchFamily="34" charset="0"/>
              </a:rPr>
              <a:t>No member initiation required.  As with myPers, member’s DO NOT have to submit a request in myFSS.</a:t>
            </a:r>
            <a:endParaRPr lang="en-US" dirty="0">
              <a:solidFill>
                <a:srgbClr val="FFFFFF"/>
              </a:solidFill>
              <a:latin typeface="Arial Narrow" panose="020B0606020202030204" pitchFamily="34" charset="0"/>
              <a:ea typeface="Times New Roman" panose="02020603050405020304" pitchFamily="18" charset="0"/>
              <a:cs typeface="Arial" panose="020B0604020202020204" pitchFamily="34" charset="0"/>
            </a:endParaRPr>
          </a:p>
          <a:p>
            <a:pPr marR="0" lvl="0">
              <a:spcBef>
                <a:spcPts val="0"/>
              </a:spcBef>
              <a:spcAft>
                <a:spcPts val="0"/>
              </a:spcAft>
            </a:pPr>
            <a:endParaRPr lang="en-US" dirty="0">
              <a:solidFill>
                <a:srgbClr val="FFFFFF"/>
              </a:solidFill>
              <a:latin typeface="Arial Narrow" panose="020B0606020202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dirty="0">
                <a:solidFill>
                  <a:srgbClr val="FFFFFF"/>
                </a:solidFill>
                <a:latin typeface="Arial Narrow" panose="020B0606020202030204" pitchFamily="34" charset="0"/>
                <a:ea typeface="Times New Roman" panose="02020603050405020304" pitchFamily="18" charset="0"/>
                <a:cs typeface="Arial" panose="020B0604020202020204" pitchFamily="34" charset="0"/>
              </a:rPr>
              <a:t>E</a:t>
            </a:r>
            <a:r>
              <a:rPr lang="en-US" dirty="0" smtClean="0">
                <a:solidFill>
                  <a:srgbClr val="FFFFFF"/>
                </a:solidFill>
                <a:latin typeface="Arial Narrow" panose="020B0606020202030204" pitchFamily="34" charset="0"/>
                <a:ea typeface="Times New Roman" panose="02020603050405020304" pitchFamily="18" charset="0"/>
                <a:cs typeface="Arial" panose="020B0604020202020204" pitchFamily="34" charset="0"/>
              </a:rPr>
              <a:t>mail notification to member’s when the TEB application is received and in the queue for processing along with eligibility verification results and further instruction (if applicable).  </a:t>
            </a:r>
            <a:endParaRPr lang="en-US" dirty="0">
              <a:solidFill>
                <a:srgbClr val="FFFFFF"/>
              </a:solidFill>
              <a:latin typeface="Arial Narrow" panose="020B0606020202030204" pitchFamily="34" charset="0"/>
              <a:ea typeface="Times New Roman" panose="02020603050405020304" pitchFamily="18" charset="0"/>
              <a:cs typeface="Arial" panose="020B0604020202020204" pitchFamily="34" charset="0"/>
            </a:endParaRPr>
          </a:p>
          <a:p>
            <a:pPr marR="0" lvl="0">
              <a:spcBef>
                <a:spcPts val="0"/>
              </a:spcBef>
              <a:spcAft>
                <a:spcPts val="0"/>
              </a:spcAft>
            </a:pPr>
            <a:endParaRPr lang="en-US" dirty="0">
              <a:solidFill>
                <a:srgbClr val="FFFFFF"/>
              </a:solidFill>
              <a:latin typeface="Arial Narrow" panose="020B0606020202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dirty="0" smtClean="0">
                <a:solidFill>
                  <a:srgbClr val="FFFFFF"/>
                </a:solidFill>
                <a:latin typeface="Arial Narrow" panose="020B0606020202030204" pitchFamily="34" charset="0"/>
                <a:ea typeface="Times New Roman" panose="02020603050405020304" pitchFamily="18" charset="0"/>
                <a:cs typeface="Arial" panose="020B0604020202020204" pitchFamily="34" charset="0"/>
              </a:rPr>
              <a:t>TEB Dashboard </a:t>
            </a:r>
            <a:r>
              <a:rPr lang="en-US" dirty="0">
                <a:solidFill>
                  <a:srgbClr val="FFFFFF"/>
                </a:solidFill>
                <a:latin typeface="Arial Narrow" panose="020B0606020202030204" pitchFamily="34" charset="0"/>
                <a:ea typeface="Times New Roman" panose="02020603050405020304" pitchFamily="18" charset="0"/>
                <a:cs typeface="Arial" panose="020B0604020202020204" pitchFamily="34" charset="0"/>
              </a:rPr>
              <a:t>for BPO’s to manage timeliness and see open/closed requests.</a:t>
            </a:r>
          </a:p>
          <a:p>
            <a:pPr marR="0" lvl="0">
              <a:spcBef>
                <a:spcPts val="0"/>
              </a:spcBef>
              <a:spcAft>
                <a:spcPts val="0"/>
              </a:spcAft>
            </a:pPr>
            <a:endParaRPr lang="en-US" dirty="0">
              <a:solidFill>
                <a:srgbClr val="FFFFFF"/>
              </a:solidFill>
              <a:latin typeface="Arial Narrow" panose="020B0606020202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dirty="0">
                <a:solidFill>
                  <a:srgbClr val="FFFFFF"/>
                </a:solidFill>
                <a:latin typeface="Arial Narrow" panose="020B0606020202030204" pitchFamily="34" charset="0"/>
                <a:ea typeface="Times New Roman" panose="02020603050405020304" pitchFamily="18" charset="0"/>
                <a:cs typeface="Arial" panose="020B0604020202020204" pitchFamily="34" charset="0"/>
              </a:rPr>
              <a:t>Reporting capabilities to manage inventory and workload.</a:t>
            </a:r>
          </a:p>
        </p:txBody>
      </p:sp>
    </p:spTree>
    <p:extLst>
      <p:ext uri="{BB962C8B-B14F-4D97-AF65-F5344CB8AC3E}">
        <p14:creationId xmlns:p14="http://schemas.microsoft.com/office/powerpoint/2010/main" val="1889321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DC3D8A-7DC3-497F-8D1C-C00B8A5FAF66}"/>
              </a:ext>
            </a:extLst>
          </p:cNvPr>
          <p:cNvSpPr/>
          <p:nvPr/>
        </p:nvSpPr>
        <p:spPr>
          <a:xfrm>
            <a:off x="712381" y="13582650"/>
            <a:ext cx="8633637" cy="18234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C8A99FA-BEF6-4314-A8E2-797743847DF8}"/>
              </a:ext>
            </a:extLst>
          </p:cNvPr>
          <p:cNvSpPr/>
          <p:nvPr/>
        </p:nvSpPr>
        <p:spPr>
          <a:xfrm>
            <a:off x="1139456" y="13875498"/>
            <a:ext cx="7779489" cy="121914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3B44775-E8A5-4293-A636-6410625D253A}"/>
              </a:ext>
            </a:extLst>
          </p:cNvPr>
          <p:cNvSpPr txBox="1"/>
          <p:nvPr/>
        </p:nvSpPr>
        <p:spPr>
          <a:xfrm>
            <a:off x="1139456" y="13894491"/>
            <a:ext cx="7779488"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Narrow" panose="020B0606020202030204" pitchFamily="34" charset="0"/>
              </a:rPr>
              <a:t>Accessing the myFSS platform</a:t>
            </a:r>
          </a:p>
          <a:p>
            <a:pPr lvl="0" algn="ctr">
              <a:defRPr/>
            </a:pPr>
            <a:r>
              <a:rPr kumimoji="0" lang="en-US" sz="2000" b="0" i="0" u="none" strike="noStrike" kern="1200" cap="none" spc="0" normalizeH="0" baseline="0" noProof="0" dirty="0">
                <a:ln>
                  <a:noFill/>
                </a:ln>
                <a:solidFill>
                  <a:srgbClr val="002060"/>
                </a:solidFill>
                <a:effectLst/>
                <a:uLnTx/>
                <a:uFillTx/>
                <a:latin typeface="Arial Narrow" panose="020B0606020202030204" pitchFamily="34" charset="0"/>
              </a:rPr>
              <a:t>The myFSS platform is enabled by OKTA </a:t>
            </a:r>
            <a:r>
              <a:rPr lang="en-US" sz="2000" dirty="0">
                <a:solidFill>
                  <a:srgbClr val="002060"/>
                </a:solidFill>
                <a:latin typeface="Arial Narrow" panose="020B0606020202030204" pitchFamily="34" charset="0"/>
              </a:rPr>
              <a:t>single sign-on (CAC users only). </a:t>
            </a:r>
            <a:r>
              <a:rPr kumimoji="0" lang="en-US" sz="2000" b="0" i="0" u="none" strike="noStrike" kern="1200" cap="none" spc="0" normalizeH="0" baseline="0" noProof="0" dirty="0">
                <a:ln>
                  <a:noFill/>
                </a:ln>
                <a:solidFill>
                  <a:srgbClr val="002060"/>
                </a:solidFill>
                <a:effectLst/>
                <a:uLnTx/>
                <a:uFillTx/>
                <a:latin typeface="Arial Narrow" panose="020B0606020202030204" pitchFamily="34" charset="0"/>
              </a:rPr>
              <a:t>Using Google Chrome, you can access my FSS at </a:t>
            </a:r>
            <a:r>
              <a:rPr lang="en-US" sz="2000" dirty="0">
                <a:solidFill>
                  <a:srgbClr val="002060"/>
                </a:solidFill>
                <a:latin typeface="Arial Narrow" panose="020B0606020202030204" pitchFamily="34" charset="0"/>
                <a:hlinkClick r:id="rId2"/>
              </a:rPr>
              <a:t>https://myfss.us.af.mil/</a:t>
            </a:r>
            <a:r>
              <a:rPr lang="en-US" sz="2000" dirty="0">
                <a:solidFill>
                  <a:srgbClr val="002060"/>
                </a:solidFill>
                <a:latin typeface="Arial Narrow" panose="020B0606020202030204" pitchFamily="34" charset="0"/>
              </a:rPr>
              <a:t>. </a:t>
            </a:r>
            <a:endParaRPr kumimoji="0" lang="en-US" sz="2000" b="0" i="0" u="none" strike="noStrike" kern="1200" cap="none" spc="0" normalizeH="0" baseline="0" noProof="0" dirty="0">
              <a:ln>
                <a:noFill/>
              </a:ln>
              <a:solidFill>
                <a:srgbClr val="002060"/>
              </a:solidFill>
              <a:effectLst/>
              <a:uLnTx/>
              <a:uFillTx/>
              <a:latin typeface="Arial Narrow" panose="020B0606020202030204" pitchFamily="34" charset="0"/>
            </a:endParaRPr>
          </a:p>
        </p:txBody>
      </p:sp>
      <p:sp>
        <p:nvSpPr>
          <p:cNvPr id="17" name="TextBox 16">
            <a:extLst>
              <a:ext uri="{FF2B5EF4-FFF2-40B4-BE49-F238E27FC236}">
                <a16:creationId xmlns:a16="http://schemas.microsoft.com/office/drawing/2014/main" id="{E68D18A0-69BC-4AAF-ACDF-5CC78CB67C85}"/>
              </a:ext>
            </a:extLst>
          </p:cNvPr>
          <p:cNvSpPr txBox="1"/>
          <p:nvPr/>
        </p:nvSpPr>
        <p:spPr>
          <a:xfrm>
            <a:off x="130629" y="61284"/>
            <a:ext cx="9797139"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myFSS</a:t>
            </a:r>
          </a:p>
        </p:txBody>
      </p:sp>
      <p:pic>
        <p:nvPicPr>
          <p:cNvPr id="18" name="Picture 17">
            <a:extLst>
              <a:ext uri="{FF2B5EF4-FFF2-40B4-BE49-F238E27FC236}">
                <a16:creationId xmlns:a16="http://schemas.microsoft.com/office/drawing/2014/main" id="{DA93E85E-D54A-4170-A6E4-FD9E9107A3EB}"/>
              </a:ext>
            </a:extLst>
          </p:cNvPr>
          <p:cNvPicPr>
            <a:picLocks noChangeAspect="1"/>
          </p:cNvPicPr>
          <p:nvPr/>
        </p:nvPicPr>
        <p:blipFill rotWithShape="1">
          <a:blip r:embed="rId3"/>
          <a:srcRect t="12842" b="10909"/>
          <a:stretch/>
        </p:blipFill>
        <p:spPr>
          <a:xfrm>
            <a:off x="130628" y="9505950"/>
            <a:ext cx="9797139" cy="3848100"/>
          </a:xfrm>
          <a:prstGeom prst="rect">
            <a:avLst/>
          </a:prstGeom>
        </p:spPr>
      </p:pic>
      <p:sp>
        <p:nvSpPr>
          <p:cNvPr id="15" name="Rectangle 14">
            <a:extLst>
              <a:ext uri="{FF2B5EF4-FFF2-40B4-BE49-F238E27FC236}">
                <a16:creationId xmlns:a16="http://schemas.microsoft.com/office/drawing/2014/main" id="{510A4292-CDB3-4747-9797-5B52CB947C67}"/>
              </a:ext>
            </a:extLst>
          </p:cNvPr>
          <p:cNvSpPr/>
          <p:nvPr/>
        </p:nvSpPr>
        <p:spPr>
          <a:xfrm>
            <a:off x="104772" y="2236192"/>
            <a:ext cx="9953628" cy="5644430"/>
          </a:xfrm>
          <a:prstGeom prst="rect">
            <a:avLst/>
          </a:prstGeom>
        </p:spPr>
        <p:txBody>
          <a:bodyPr wrap="square">
            <a:spAutoFit/>
          </a:bodyPr>
          <a:lstStyle/>
          <a:p>
            <a:pPr eaLnBrk="0" fontAlgn="base" hangingPunct="0">
              <a:lnSpc>
                <a:spcPct val="107000"/>
              </a:lnSpc>
              <a:spcAft>
                <a:spcPts val="800"/>
              </a:spcAft>
            </a:pPr>
            <a:r>
              <a:rPr lang="en-US" sz="2000" b="1" dirty="0">
                <a:solidFill>
                  <a:srgbClr val="FFC000"/>
                </a:solidFill>
                <a:latin typeface="Arial Narrow" panose="020B0606020202030204" pitchFamily="34" charset="0"/>
              </a:rPr>
              <a:t>Education and Training on myFSS</a:t>
            </a:r>
          </a:p>
          <a:p>
            <a:pPr marR="0" indent="-402590" eaLnBrk="0" fontAlgn="base" hangingPunct="0">
              <a:lnSpc>
                <a:spcPct val="107000"/>
              </a:lnSpc>
              <a:spcBef>
                <a:spcPts val="1200"/>
              </a:spcBef>
              <a:spcAft>
                <a:spcPts val="800"/>
              </a:spcAft>
            </a:pPr>
            <a:r>
              <a:rPr lang="en-US" sz="2000" b="1" dirty="0">
                <a:solidFill>
                  <a:schemeClr val="accent4"/>
                </a:solidFill>
                <a:latin typeface="Arial Narrow" panose="020B0606020202030204" pitchFamily="34" charset="0"/>
              </a:rPr>
              <a:t>What is the timeframe for this change and when will I be expected to use myFSS for Education and Training Related Programs?</a:t>
            </a:r>
          </a:p>
          <a:p>
            <a:pPr marL="342900" indent="-342900">
              <a:buFont typeface="Arial" panose="020B0604020202020204" pitchFamily="34" charset="0"/>
              <a:buChar char="•"/>
            </a:pPr>
            <a:r>
              <a:rPr lang="en-US" dirty="0">
                <a:solidFill>
                  <a:srgbClr val="FFFFFF"/>
                </a:solidFill>
                <a:latin typeface="Arial Narrow" panose="020B0606020202030204" pitchFamily="34" charset="0"/>
                <a:cs typeface="Arial" panose="020B0604020202020204" pitchFamily="34" charset="0"/>
              </a:rPr>
              <a:t>Senior Leaders have been working on developing a strategy to ensure users are aware of the migration of the Education and Training capability to myFSS and trained on how to use the application prior to Go-Live  </a:t>
            </a:r>
          </a:p>
          <a:p>
            <a:pPr marL="342900" indent="-342900">
              <a:buFont typeface="Arial" panose="020B0604020202020204" pitchFamily="34" charset="0"/>
              <a:buChar char="•"/>
            </a:pPr>
            <a:r>
              <a:rPr lang="en-US" dirty="0">
                <a:solidFill>
                  <a:srgbClr val="FFFFFF"/>
                </a:solidFill>
                <a:latin typeface="Arial Narrow" panose="020B0606020202030204" pitchFamily="34" charset="0"/>
                <a:cs typeface="Arial" panose="020B0604020202020204" pitchFamily="34" charset="0"/>
              </a:rPr>
              <a:t>The application is currently being built and </a:t>
            </a:r>
            <a:r>
              <a:rPr lang="en-US" dirty="0" smtClean="0">
                <a:solidFill>
                  <a:srgbClr val="FFFFFF"/>
                </a:solidFill>
                <a:latin typeface="Arial Narrow" panose="020B0606020202030204" pitchFamily="34" charset="0"/>
                <a:cs typeface="Arial" panose="020B0604020202020204" pitchFamily="34" charset="0"/>
              </a:rPr>
              <a:t>tested </a:t>
            </a:r>
            <a:endParaRPr lang="en-US" dirty="0">
              <a:solidFill>
                <a:srgbClr val="FFFFFF"/>
              </a:solidFill>
              <a:latin typeface="Arial Narrow" panose="020B0606020202030204" pitchFamily="34" charset="0"/>
              <a:cs typeface="Arial" panose="020B0604020202020204" pitchFamily="34" charset="0"/>
            </a:endParaRPr>
          </a:p>
          <a:p>
            <a:pPr marL="342900" indent="-342900">
              <a:buFont typeface="Arial" panose="020B0604020202020204" pitchFamily="34" charset="0"/>
              <a:buChar char="•"/>
            </a:pPr>
            <a:r>
              <a:rPr lang="en-US" dirty="0">
                <a:solidFill>
                  <a:srgbClr val="FFFFFF"/>
                </a:solidFill>
                <a:latin typeface="Arial Narrow" panose="020B0606020202030204" pitchFamily="34" charset="0"/>
                <a:cs typeface="Arial" panose="020B0604020202020204" pitchFamily="34" charset="0"/>
              </a:rPr>
              <a:t>At this point, end users are not expected to utilize the new application until </a:t>
            </a:r>
            <a:r>
              <a:rPr lang="en-US" dirty="0" smtClean="0">
                <a:solidFill>
                  <a:srgbClr val="FFFFFF"/>
                </a:solidFill>
                <a:latin typeface="Arial Narrow" panose="020B0606020202030204" pitchFamily="34" charset="0"/>
                <a:cs typeface="Arial" panose="020B0604020202020204" pitchFamily="34" charset="0"/>
              </a:rPr>
              <a:t>June/July </a:t>
            </a:r>
            <a:r>
              <a:rPr lang="en-US" dirty="0">
                <a:solidFill>
                  <a:srgbClr val="FFFFFF"/>
                </a:solidFill>
                <a:latin typeface="Arial Narrow" panose="020B0606020202030204" pitchFamily="34" charset="0"/>
                <a:cs typeface="Arial" panose="020B0604020202020204" pitchFamily="34" charset="0"/>
              </a:rPr>
              <a:t>2022</a:t>
            </a:r>
          </a:p>
          <a:p>
            <a:pPr indent="-402590" eaLnBrk="0" fontAlgn="base" hangingPunct="0">
              <a:lnSpc>
                <a:spcPct val="107000"/>
              </a:lnSpc>
              <a:spcBef>
                <a:spcPts val="1200"/>
              </a:spcBef>
              <a:spcAft>
                <a:spcPts val="800"/>
              </a:spcAft>
            </a:pPr>
            <a:r>
              <a:rPr lang="en-US" sz="2000" b="1" dirty="0">
                <a:solidFill>
                  <a:schemeClr val="accent4"/>
                </a:solidFill>
                <a:latin typeface="Arial Narrow" panose="020B0606020202030204" pitchFamily="34" charset="0"/>
              </a:rPr>
              <a:t>How will I be supported during the change?</a:t>
            </a:r>
          </a:p>
          <a:p>
            <a:pPr marL="342900" lvl="0" indent="-342900">
              <a:buFont typeface="Arial" panose="020B0604020202020204" pitchFamily="34" charset="0"/>
              <a:buChar char="•"/>
            </a:pPr>
            <a:r>
              <a:rPr lang="en-US" dirty="0">
                <a:solidFill>
                  <a:srgbClr val="FFFFFF"/>
                </a:solidFill>
                <a:latin typeface="Arial Narrow" panose="020B0606020202030204" pitchFamily="34" charset="0"/>
                <a:cs typeface="Arial" panose="020B0604020202020204" pitchFamily="34" charset="0"/>
              </a:rPr>
              <a:t>Additional communications prior to go-live will be sent out by the business process </a:t>
            </a:r>
            <a:r>
              <a:rPr lang="en-US" dirty="0" smtClean="0">
                <a:solidFill>
                  <a:srgbClr val="FFFFFF"/>
                </a:solidFill>
                <a:latin typeface="Arial Narrow" panose="020B0606020202030204" pitchFamily="34" charset="0"/>
                <a:cs typeface="Arial" panose="020B0604020202020204" pitchFamily="34" charset="0"/>
              </a:rPr>
              <a:t>owners</a:t>
            </a:r>
          </a:p>
          <a:p>
            <a:pPr marL="342900" lvl="0" indent="-342900">
              <a:buFont typeface="Arial" panose="020B0604020202020204" pitchFamily="34" charset="0"/>
              <a:buChar char="•"/>
            </a:pPr>
            <a:r>
              <a:rPr lang="en-US" dirty="0" smtClean="0">
                <a:solidFill>
                  <a:srgbClr val="FFFFFF"/>
                </a:solidFill>
                <a:latin typeface="Arial Narrow" panose="020B0606020202030204" pitchFamily="34" charset="0"/>
                <a:cs typeface="Arial" panose="020B0604020202020204" pitchFamily="34" charset="0"/>
              </a:rPr>
              <a:t>A link to additional information and tools such as training aids and knowledge articles on the A1 Delivers Education and Training channel.</a:t>
            </a:r>
            <a:endParaRPr lang="en-US" dirty="0">
              <a:solidFill>
                <a:srgbClr val="FFFFFF"/>
              </a:solidFill>
              <a:latin typeface="Arial Narrow" panose="020B0606020202030204" pitchFamily="34" charset="0"/>
              <a:cs typeface="Arial" panose="020B0604020202020204" pitchFamily="34" charset="0"/>
            </a:endParaRPr>
          </a:p>
          <a:p>
            <a:pPr indent="-402590" eaLnBrk="0" fontAlgn="base" hangingPunct="0">
              <a:lnSpc>
                <a:spcPct val="107000"/>
              </a:lnSpc>
              <a:spcBef>
                <a:spcPts val="1200"/>
              </a:spcBef>
              <a:spcAft>
                <a:spcPts val="800"/>
              </a:spcAft>
            </a:pPr>
            <a:r>
              <a:rPr lang="en-US" sz="2000" b="1" dirty="0" smtClean="0">
                <a:solidFill>
                  <a:srgbClr val="FFC000"/>
                </a:solidFill>
                <a:latin typeface="Arial Narrow" panose="020B0606020202030204" pitchFamily="34" charset="0"/>
              </a:rPr>
              <a:t>Have </a:t>
            </a:r>
            <a:r>
              <a:rPr lang="en-US" sz="2000" b="1" dirty="0">
                <a:solidFill>
                  <a:srgbClr val="FFC000"/>
                </a:solidFill>
                <a:latin typeface="Arial Narrow" panose="020B0606020202030204" pitchFamily="34" charset="0"/>
              </a:rPr>
              <a:t>Questions? Need Help?</a:t>
            </a:r>
          </a:p>
          <a:p>
            <a:pPr marL="342900" indent="-342900" fontAlgn="base">
              <a:buFont typeface="Arial" panose="020B0604020202020204" pitchFamily="34" charset="0"/>
              <a:buChar char="•"/>
            </a:pPr>
            <a:r>
              <a:rPr lang="en-US" dirty="0">
                <a:solidFill>
                  <a:srgbClr val="FFFFFF"/>
                </a:solidFill>
                <a:latin typeface="Arial Narrow" panose="020B0606020202030204" pitchFamily="34" charset="0"/>
                <a:cs typeface="Arial" panose="020B0604020202020204" pitchFamily="34" charset="0"/>
              </a:rPr>
              <a:t>For OKTA or Log in issues around the myFSS platform, contact the A1 Service Desk  </a:t>
            </a:r>
          </a:p>
          <a:p>
            <a:pPr marL="342900" indent="-342900" fontAlgn="base">
              <a:buFont typeface="Arial" panose="020B0604020202020204" pitchFamily="34" charset="0"/>
              <a:buChar char="•"/>
            </a:pPr>
            <a:r>
              <a:rPr lang="en-US" dirty="0">
                <a:solidFill>
                  <a:srgbClr val="FFFFFF"/>
                </a:solidFill>
                <a:latin typeface="Arial Narrow" panose="020B0606020202030204" pitchFamily="34" charset="0"/>
                <a:cs typeface="Arial" panose="020B0604020202020204" pitchFamily="34" charset="0"/>
              </a:rPr>
              <a:t>Phone: 1-800-525-0102, Option #5 </a:t>
            </a:r>
          </a:p>
          <a:p>
            <a:pPr marL="342900" indent="-342900" fontAlgn="base">
              <a:buFont typeface="Arial" panose="020B0604020202020204" pitchFamily="34" charset="0"/>
              <a:buChar char="•"/>
            </a:pPr>
            <a:r>
              <a:rPr lang="en-US" dirty="0">
                <a:solidFill>
                  <a:srgbClr val="FFFFFF"/>
                </a:solidFill>
                <a:latin typeface="Arial Narrow" panose="020B0606020202030204" pitchFamily="34" charset="0"/>
                <a:cs typeface="Arial" panose="020B0604020202020204" pitchFamily="34" charset="0"/>
              </a:rPr>
              <a:t>Email: </a:t>
            </a:r>
            <a:r>
              <a:rPr lang="en-US" dirty="0">
                <a:solidFill>
                  <a:srgbClr val="FFFFFF"/>
                </a:solidFill>
                <a:latin typeface="Arial Narrow" panose="020B0606020202030204" pitchFamily="34" charset="0"/>
                <a:cs typeface="Arial" panose="020B0604020202020204" pitchFamily="34" charset="0"/>
                <a:hlinkClick r:id="rId4">
                  <a:extLst>
                    <a:ext uri="{A12FA001-AC4F-418D-AE19-62706E023703}">
                      <ahyp:hlinkClr xmlns="" xmlns:ahyp="http://schemas.microsoft.com/office/drawing/2018/hyperlinkcolor" val="tx"/>
                    </a:ext>
                  </a:extLst>
                </a:hlinkClick>
              </a:rPr>
              <a:t>afpoa.a1.sd@us.af.mil</a:t>
            </a:r>
            <a:endParaRPr lang="en-US" dirty="0">
              <a:solidFill>
                <a:srgbClr val="FFFFFF"/>
              </a:solidFill>
              <a:latin typeface="Arial Narrow" panose="020B0606020202030204" pitchFamily="34" charset="0"/>
              <a:cs typeface="Arial" panose="020B0604020202020204" pitchFamily="34" charset="0"/>
            </a:endParaRPr>
          </a:p>
          <a:p>
            <a:pPr>
              <a:lnSpc>
                <a:spcPct val="107000"/>
              </a:lnSpc>
              <a:spcAft>
                <a:spcPts val="800"/>
              </a:spcAft>
            </a:pPr>
            <a:r>
              <a:rPr lang="en-US" sz="1600" dirty="0">
                <a:solidFill>
                  <a:srgbClr val="FFFFFF"/>
                </a:solidFill>
                <a:latin typeface="Arial Narrow" panose="020B0606020202030204" pitchFamily="34" charset="0"/>
                <a:ea typeface="Calibri" panose="020F0502020204030204" pitchFamily="34" charset="0"/>
                <a:cs typeface="Arial" panose="020B0604020202020204" pitchFamily="34"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Graphic 15">
            <a:extLst>
              <a:ext uri="{FF2B5EF4-FFF2-40B4-BE49-F238E27FC236}">
                <a16:creationId xmlns:a16="http://schemas.microsoft.com/office/drawing/2014/main" id="{52EF2282-3FCB-4DA3-927F-4ACB5DF0419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499283" y="1158675"/>
            <a:ext cx="1059830" cy="1059830"/>
          </a:xfrm>
          <a:prstGeom prst="rect">
            <a:avLst/>
          </a:prstGeom>
        </p:spPr>
      </p:pic>
    </p:spTree>
    <p:extLst>
      <p:ext uri="{BB962C8B-B14F-4D97-AF65-F5344CB8AC3E}">
        <p14:creationId xmlns:p14="http://schemas.microsoft.com/office/powerpoint/2010/main" val="423375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3885332D2A89409F043EA9C74CA7F7" ma:contentTypeVersion="10" ma:contentTypeDescription="Create a new document." ma:contentTypeScope="" ma:versionID="2c9e5186307dfa4acb1aa2049de7cd9f">
  <xsd:schema xmlns:xsd="http://www.w3.org/2001/XMLSchema" xmlns:xs="http://www.w3.org/2001/XMLSchema" xmlns:p="http://schemas.microsoft.com/office/2006/metadata/properties" xmlns:ns2="bdd69c89-2bfa-44f1-8cff-7b15e733f866" xmlns:ns3="30aae3c8-e423-4e5d-8b4e-6e41295e5616" targetNamespace="http://schemas.microsoft.com/office/2006/metadata/properties" ma:root="true" ma:fieldsID="e3a7ac035efb5bd56f7a805ff4df809c" ns2:_="" ns3:_="">
    <xsd:import namespace="bdd69c89-2bfa-44f1-8cff-7b15e733f866"/>
    <xsd:import namespace="30aae3c8-e423-4e5d-8b4e-6e41295e561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d69c89-2bfa-44f1-8cff-7b15e733f8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aae3c8-e423-4e5d-8b4e-6e41295e561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8FDDD3-168E-41E1-9FE9-0260B77C0FFB}">
  <ds:schemaRefs>
    <ds:schemaRef ds:uri="http://schemas.microsoft.com/sharepoint/v3/contenttype/forms"/>
  </ds:schemaRefs>
</ds:datastoreItem>
</file>

<file path=customXml/itemProps2.xml><?xml version="1.0" encoding="utf-8"?>
<ds:datastoreItem xmlns:ds="http://schemas.openxmlformats.org/officeDocument/2006/customXml" ds:itemID="{66AA57BC-7099-4762-8977-4638DAA5D1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d69c89-2bfa-44f1-8cff-7b15e733f866"/>
    <ds:schemaRef ds:uri="30aae3c8-e423-4e5d-8b4e-6e41295e56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927777-C1DF-42C0-B61D-E51BA60404E4}">
  <ds:schemaRefs>
    <ds:schemaRef ds:uri="30aae3c8-e423-4e5d-8b4e-6e41295e5616"/>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bdd69c89-2bfa-44f1-8cff-7b15e733f86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18</TotalTime>
  <Words>499</Words>
  <Application>Microsoft Office PowerPoint</Application>
  <PresentationFormat>Custom</PresentationFormat>
  <Paragraphs>36</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Narrow</vt:lpstr>
      <vt:lpstr>Calibri</vt:lpstr>
      <vt:lpstr>Calibri Light</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White, Emily [USA]</dc:creator>
  <cp:lastModifiedBy>JOHNSON, BOBBIEJEAN Capt USAF AFRC ARPC/DPAT</cp:lastModifiedBy>
  <cp:revision>7</cp:revision>
  <dcterms:created xsi:type="dcterms:W3CDTF">2020-06-16T13:51:12Z</dcterms:created>
  <dcterms:modified xsi:type="dcterms:W3CDTF">2022-05-06T15:19:30Z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0x010100053885332D2A89409F043EA9C74CA7F7</vt:lpwstr>
  </property>
</Properties>
</file>